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371600"/>
            <a:ext cx="1371600" cy="2743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148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SEMINÁRIO · VOLUME 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2514600"/>
            <a:ext cx="10058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6800"/>
              </a:lnSpc>
              <a:buNone/>
            </a:pPr>
            <a:r>
              <a:rPr lang="en-US" sz="7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Doutrina </a:t>
            </a:r>
            <a:pPr algn="l" indent="0" marL="0">
              <a:lnSpc>
                <a:spcPts val="6800"/>
              </a:lnSpc>
              <a:buNone/>
            </a:pPr>
            <a:r>
              <a:rPr lang="en-US" sz="7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</a:t>
            </a:r>
            <a:endParaRPr lang="en-US" sz="7800" dirty="0"/>
          </a:p>
          <a:p>
            <a:pPr algn="l" indent="0" marL="0">
              <a:lnSpc>
                <a:spcPts val="6800"/>
              </a:lnSpc>
              <a:buNone/>
            </a:pPr>
            <a:r>
              <a:rPr lang="en-US" sz="78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Bíblia</a:t>
            </a:r>
            <a:endParaRPr lang="en-US" sz="7800" dirty="0"/>
          </a:p>
        </p:txBody>
      </p:sp>
      <p:sp>
        <p:nvSpPr>
          <p:cNvPr id="5" name="Shape 3"/>
          <p:cNvSpPr/>
          <p:nvPr/>
        </p:nvSpPr>
        <p:spPr>
          <a:xfrm>
            <a:off x="822960" y="5074920"/>
            <a:ext cx="1005840" cy="2743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30352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8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estudo sobre a origem, a inspiração e a</a:t>
            </a:r>
            <a:endParaRPr lang="en-US" sz="18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8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transmissão das Sagradas Escrituras.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25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CAPÍTULO TRÊS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68096" y="155448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800" dirty="0"/>
          </a:p>
        </p:txBody>
      </p:sp>
      <p:sp>
        <p:nvSpPr>
          <p:cNvPr id="4" name="Shape 2"/>
          <p:cNvSpPr/>
          <p:nvPr/>
        </p:nvSpPr>
        <p:spPr>
          <a:xfrm>
            <a:off x="822960" y="3520440"/>
            <a:ext cx="777240" cy="2743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370332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Cânon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4572000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grego kanon, “vara de medir”. O cânon reúne os livros reconhecidos como divinamente inspirados para as Sagradas Escrituras.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CÂNON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635240" y="137160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Reconhecimento do cânon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699248" y="1965960"/>
            <a:ext cx="201168" cy="201168"/>
          </a:xfrm>
          <a:prstGeom prst="ellipse">
            <a:avLst/>
          </a:prstGeom>
          <a:solidFill>
            <a:srgbClr val="AE1D20"/>
          </a:solidFill>
          <a:ln/>
        </p:spPr>
      </p:sp>
      <p:sp>
        <p:nvSpPr>
          <p:cNvPr id="11" name="Shape 9"/>
          <p:cNvSpPr/>
          <p:nvPr/>
        </p:nvSpPr>
        <p:spPr>
          <a:xfrm>
            <a:off x="7781544" y="2167128"/>
            <a:ext cx="36576" cy="1097280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2" name="Text 10"/>
          <p:cNvSpPr/>
          <p:nvPr/>
        </p:nvSpPr>
        <p:spPr>
          <a:xfrm>
            <a:off x="8092440" y="18745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d.C.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092440" y="21945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Jâmnia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092440" y="2468880"/>
            <a:ext cx="3154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Rabinos ratificam o cânon do Antigo Testamento — já aceito havia séculos.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699248" y="3291840"/>
            <a:ext cx="201168" cy="201168"/>
          </a:xfrm>
          <a:prstGeom prst="ellipse">
            <a:avLst/>
          </a:prstGeom>
          <a:solidFill>
            <a:srgbClr val="AE1D20"/>
          </a:solidFill>
          <a:ln/>
        </p:spPr>
      </p:sp>
      <p:sp>
        <p:nvSpPr>
          <p:cNvPr id="16" name="Shape 14"/>
          <p:cNvSpPr/>
          <p:nvPr/>
        </p:nvSpPr>
        <p:spPr>
          <a:xfrm>
            <a:off x="7781544" y="3493008"/>
            <a:ext cx="36576" cy="1097280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7" name="Text 15"/>
          <p:cNvSpPr/>
          <p:nvPr/>
        </p:nvSpPr>
        <p:spPr>
          <a:xfrm>
            <a:off x="8092440" y="32004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397 d.C.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092440" y="352044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Cartago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092440" y="3794760"/>
            <a:ext cx="3154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Concílio fixa definitivamente o cânon do Novo Testamento.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699248" y="4617720"/>
            <a:ext cx="201168" cy="201168"/>
          </a:xfrm>
          <a:prstGeom prst="ellipse">
            <a:avLst/>
          </a:prstGeom>
          <a:solidFill>
            <a:srgbClr val="AE1D20"/>
          </a:solidFill>
          <a:ln/>
        </p:spPr>
      </p:sp>
      <p:sp>
        <p:nvSpPr>
          <p:cNvPr id="21" name="Text 19"/>
          <p:cNvSpPr/>
          <p:nvPr/>
        </p:nvSpPr>
        <p:spPr>
          <a:xfrm>
            <a:off x="8092440" y="45262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400 d.C.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092440" y="4846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Igreja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092440" y="5120640"/>
            <a:ext cx="3154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Todos os livros aceitos como regra de fé para os cristãos.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 · TESTES DE CANONICIDADE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um livro entrava no cânon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Não bastava ser antigo, informativo ou útil: o livro precisava ter a autoridade de Deus. Cinco princípios guiaram a Igreja.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645920" y="23317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Apostolicidade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120640" y="233172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Foi escrito por um apóstolo, ou por alguém em estreita associação com eles?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645920" y="2990088"/>
            <a:ext cx="9509760" cy="10973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081528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645920" y="3081528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Conteúdo Espiritual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120640" y="308152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Era lido nas igrejas e servia de real edificação espiritual?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645920" y="3739896"/>
            <a:ext cx="9509760" cy="10973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831336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645920" y="3831336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Exatidão Doutrinária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120640" y="3831336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Estava de acordo com os livros canônicos — sem heresia?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645920" y="4489704"/>
            <a:ext cx="9509760" cy="10973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581144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645920" y="4581144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120640" y="4581144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Foi universalmente reconhecido e citado pelos Pais da Igreja?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1645920" y="5239512"/>
            <a:ext cx="9509760" cy="10973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5330952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1645920" y="5330952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 Divina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120640" y="5330952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Dava verdadeira evidência de inspiração divina?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CÂNON DAS ESCRITURAS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CAPÍTULOS 04 – 06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Idiomas, materiais e manuscritos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9659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idiomas originais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22960" y="2468880"/>
            <a:ext cx="4937760" cy="8229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59689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Hebraico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2926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quase todo o Antigo Testamento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3429000"/>
            <a:ext cx="4937760" cy="8229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355701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Aramaico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51560" y="38862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pequenos trechos, trazidos da Babilônia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4389120"/>
            <a:ext cx="4937760" cy="8229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51713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Grego (koiné)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51560" y="48463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todo o Novo Testamento — a língua do povo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309360" y="196596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grandes códices unciais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6309360" y="2468880"/>
            <a:ext cx="548640" cy="53035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2523744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ℵ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995160" y="24871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Sinaítico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995160" y="27614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Códice Alef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309360" y="3127248"/>
            <a:ext cx="548640" cy="53035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20" name="Text 18"/>
          <p:cNvSpPr/>
          <p:nvPr/>
        </p:nvSpPr>
        <p:spPr>
          <a:xfrm>
            <a:off x="6309360" y="3182112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995160" y="31455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Vaticano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995160" y="341985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Códice B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309360" y="3785616"/>
            <a:ext cx="548640" cy="53035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24" name="Text 22"/>
          <p:cNvSpPr/>
          <p:nvPr/>
        </p:nvSpPr>
        <p:spPr>
          <a:xfrm>
            <a:off x="6309360" y="3840480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995160" y="380390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Alexandrino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995160" y="407822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Códice A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309360" y="4443984"/>
            <a:ext cx="548640" cy="53035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28" name="Text 26"/>
          <p:cNvSpPr/>
          <p:nvPr/>
        </p:nvSpPr>
        <p:spPr>
          <a:xfrm>
            <a:off x="6309360" y="44988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6995160" y="446227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Efraim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995160" y="47365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Códice C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309360" y="5102352"/>
            <a:ext cx="548640" cy="53035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32" name="Text 30"/>
          <p:cNvSpPr/>
          <p:nvPr/>
        </p:nvSpPr>
        <p:spPr>
          <a:xfrm>
            <a:off x="6309360" y="5157216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6995160" y="5120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Beza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995160" y="53949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Códice D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22960" y="571500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9A9A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Materiais: os textos foram escritos em papiro e pergaminho — antes da divisão em capítulos (1250) e versículos (AT 1445 · NT 1551).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IDIOMAS E MANUSCRITOS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CAPÍTULO 07 · TRADUÇÕES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grandes traduções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 língua original às versões que levaram as Escrituras aos povos — até as traduções para o português e sua chegada ao Brasil.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423160"/>
            <a:ext cx="5029200" cy="146304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6" name="Text 4"/>
          <p:cNvSpPr/>
          <p:nvPr/>
        </p:nvSpPr>
        <p:spPr>
          <a:xfrm>
            <a:off x="1078992" y="26060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Septuaginta (LXX)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206240" y="2642616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280–180 a.C.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78992" y="3044952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Primeira tradução do AT hebraico para o grego; a primeira a incluir os apócrifos.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72200" y="2423160"/>
            <a:ext cx="5029200" cy="146304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6428232" y="26060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Pentateuco Samaritano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555480" y="2642616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Antiguidade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28232" y="3044952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Versão dos cinco livros da Lei preservada pelos samaritanos.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22960" y="4114800"/>
            <a:ext cx="5029200" cy="146304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297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Traduções Siríacas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206240" y="4334256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Séc. II d.C.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78992" y="4736592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Versões em siríaco para as comunidades cristãs do oriente.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172200" y="4114800"/>
            <a:ext cx="5029200" cy="146304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8" name="Text 16"/>
          <p:cNvSpPr/>
          <p:nvPr/>
        </p:nvSpPr>
        <p:spPr>
          <a:xfrm>
            <a:off x="6428232" y="4297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Vulgata Latina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555480" y="4334256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405 d.C.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28232" y="4736592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Tradução latina de Jerônimo — a versão dominante do Ocidente por séculos.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TRADUÇÕES DA BÍBLIA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920240"/>
            <a:ext cx="1005840" cy="2743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2402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LIVRO DOS LIVROS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95528" y="260604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 é o tema central </a:t>
            </a:r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toda a Escritura.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8686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1800" i="1" dirty="0">
                <a:solidFill>
                  <a:srgbClr val="CFCFC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“Examinais as Escrituras… e são elas que de mim testificam.” (João 5.39) — Preparação, Manifestação, Propagação, Explanação e Consumação: os 66 livros convergem em Cristo.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603504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Doutrina da Bíblia · Seminário — Volume 01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CONTEÚDO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95528" y="9144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Sumário.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45920" y="213055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Bíblia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45920" y="253288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Nomes, estrutura, Antigo e Novo Testamento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22960" y="347472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645920" y="345643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 das Escrituras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45920" y="38587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Teopneustos e as teorias da inspiração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22960" y="480060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645920" y="478231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Cânon das Escrituras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45920" y="518464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Apócrifos e testes de canonicidade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0" y="214884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7223760" y="213055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idiomas originais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223760" y="253288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Hebraico, aramaico e grego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00800" y="347472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7223760" y="345643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Materiais e manuscritos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223760" y="38587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Papiro, pergaminho e os grandes códices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0" y="480060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7223760" y="478231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Traduções da Bíblia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223760" y="518464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 Septuaginta às versões em português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SUMÁRIO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PREFÁCIO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95528" y="9144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Introdução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822960" y="205740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0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Vivemos numa época em que a fé cristã se encontra cercada pelo ceticismo, racionalismo e materialismo — “ismos” que tentam colocar em descrédito a verdade absoluta da Palavra de Deus.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6400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spcAft>
                <a:spcPts val="1200"/>
              </a:spcAft>
              <a:buNone/>
            </a:pPr>
            <a:r>
              <a:rPr lang="en-US" sz="15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Desde longas datas a Bíblia é desafiada quanto à sua veracidade. Ao longo de sua história há uma constante luta que tenta destruí-la e, agora, perverter a sua mensagem.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Diferente dessa concepção, os cristãos creem na Palavra de Deus de forma sólida, convicta e inalterável. Não por acaso a Bíblia é chamada o Livro dos livros — o maior de todos os tempos.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818120" y="2057400"/>
            <a:ext cx="3520440" cy="374904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7" name="Text 5"/>
          <p:cNvSpPr/>
          <p:nvPr/>
        </p:nvSpPr>
        <p:spPr>
          <a:xfrm>
            <a:off x="8001000" y="2011680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8092440" y="29718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propósito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092440" y="3383280"/>
            <a:ext cx="30632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00" i="1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Apresentar, de forma concisa, provas da origem das Escrituras que evidenciam este Livro como a verdadeira Palavra de Deus — e edificar o leitor.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INTRODUÇÃO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25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CAPÍTULO UM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68096" y="155448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800" dirty="0"/>
          </a:p>
        </p:txBody>
      </p:sp>
      <p:sp>
        <p:nvSpPr>
          <p:cNvPr id="4" name="Shape 2"/>
          <p:cNvSpPr/>
          <p:nvPr/>
        </p:nvSpPr>
        <p:spPr>
          <a:xfrm>
            <a:off x="822960" y="3520440"/>
            <a:ext cx="777240" cy="2743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370332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Bíblia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4572000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Etimologicamente, “Bíblia” vem do grego biblos — “livro”. A palavra quer dizer, literalmente, uma “coleção de livros pequenos”.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BÍBLIA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7635240" y="1737360"/>
            <a:ext cx="3703320" cy="114300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0" y="188366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biblos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863840" y="22860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“um livro” — da polpa interna do papiro (Mateus 1.1)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635240" y="3108960"/>
            <a:ext cx="3703320" cy="114300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3" name="Text 11"/>
          <p:cNvSpPr/>
          <p:nvPr/>
        </p:nvSpPr>
        <p:spPr>
          <a:xfrm>
            <a:off x="7863840" y="325526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biblion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863840" y="36576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“pequeno livro”, forma diminutiva (Lucas 4.17)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635240" y="4480560"/>
            <a:ext cx="3703320" cy="114300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0" y="462686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scriptura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863840" y="50292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“Escritura / escritos sagrados”, do latim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 · A ESTRUTURA DA BÍBLIA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biblioteca em perfeita harmonia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Duas partes — Antigo e Novo Testamento — reunindo escritos de dezenas de autores, de profissões e épocas distintas, que formam um só conjunto coerente.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788920"/>
            <a:ext cx="1993392" cy="2651760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3063240"/>
            <a:ext cx="1993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822960" y="42976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livros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4681728"/>
            <a:ext cx="1719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50" i="1" dirty="0">
                <a:solidFill>
                  <a:srgbClr val="F7DDD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total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953512" y="2788920"/>
            <a:ext cx="1993392" cy="26517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2953512" y="3063240"/>
            <a:ext cx="1993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2953512" y="42976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livros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090672" y="4681728"/>
            <a:ext cx="1719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Antigo Testamento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84064" y="2788920"/>
            <a:ext cx="1993392" cy="26517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5084064" y="3063240"/>
            <a:ext cx="1993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5600" dirty="0"/>
          </a:p>
        </p:txBody>
      </p:sp>
      <p:sp>
        <p:nvSpPr>
          <p:cNvPr id="15" name="Text 13"/>
          <p:cNvSpPr/>
          <p:nvPr/>
        </p:nvSpPr>
        <p:spPr>
          <a:xfrm>
            <a:off x="5084064" y="42976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livros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21224" y="4681728"/>
            <a:ext cx="1719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Novo Testamento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214616" y="2788920"/>
            <a:ext cx="1993392" cy="26517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8" name="Text 16"/>
          <p:cNvSpPr/>
          <p:nvPr/>
        </p:nvSpPr>
        <p:spPr>
          <a:xfrm>
            <a:off x="7214616" y="3063240"/>
            <a:ext cx="1993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≈40</a:t>
            </a:r>
            <a:endParaRPr lang="en-US" sz="5600" dirty="0"/>
          </a:p>
        </p:txBody>
      </p:sp>
      <p:sp>
        <p:nvSpPr>
          <p:cNvPr id="19" name="Text 17"/>
          <p:cNvSpPr/>
          <p:nvPr/>
        </p:nvSpPr>
        <p:spPr>
          <a:xfrm>
            <a:off x="7214616" y="42976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351776" y="4681728"/>
            <a:ext cx="1719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variadas profissões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345168" y="2788920"/>
            <a:ext cx="1993392" cy="26517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22" name="Text 20"/>
          <p:cNvSpPr/>
          <p:nvPr/>
        </p:nvSpPr>
        <p:spPr>
          <a:xfrm>
            <a:off x="9345168" y="3063240"/>
            <a:ext cx="1993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1500</a:t>
            </a:r>
            <a:endParaRPr lang="en-US" sz="5600" dirty="0"/>
          </a:p>
        </p:txBody>
      </p:sp>
      <p:sp>
        <p:nvSpPr>
          <p:cNvPr id="23" name="Text 21"/>
          <p:cNvSpPr/>
          <p:nvPr/>
        </p:nvSpPr>
        <p:spPr>
          <a:xfrm>
            <a:off x="9345168" y="429768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482328" y="4681728"/>
            <a:ext cx="1719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5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composição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22960" y="571500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9A9A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Reis, sacerdotes, um médico, pescadores, pastores, um fariseu, um político, um cobrador de impostos, um soldado, um escriba — isto prova que apenas Um os dirigia: Deus.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 · O ANTIGO TESTAMENTO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Lei, Profetas e Escritos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 Bíblia hebraica os livros dispõem-se em três divisões — arranjo confirmado por Jesus em Lucas 24.44: “a Lei de Moisés, os Profetas e os Salmos”.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743200"/>
            <a:ext cx="3383280" cy="28803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6" name="Text 4"/>
          <p:cNvSpPr/>
          <p:nvPr/>
        </p:nvSpPr>
        <p:spPr>
          <a:xfrm>
            <a:off x="1078992" y="29260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078992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Lei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078992" y="4041648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Torá — o Pentateuco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78992" y="44348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Gênesis · Êxodo · Levítico · Números · Deuteronômio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462272" y="2743200"/>
            <a:ext cx="3383280" cy="28803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1" name="Text 9"/>
          <p:cNvSpPr/>
          <p:nvPr/>
        </p:nvSpPr>
        <p:spPr>
          <a:xfrm>
            <a:off x="4718304" y="29260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718304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Profetas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4718304" y="4041648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Nebhiim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18304" y="44348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Primeiros: Josué, Juízes, Samuel, Reis. Últimos: Isaías, Jeremias, Ezequiel e os Doze.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101584" y="2743200"/>
            <a:ext cx="3383280" cy="28803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9260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357616" y="3611880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Escritos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8357616" y="4041648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E1D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Kethbhim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57616" y="44348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Salmos, Provérbios, Jó, os cinco Rolos e os livros históricos (Daniel, Esdras-Neemias, Crônicas).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BÍBLIA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 · O NOVO TESTAMENTO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livros no grego koiné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palavra final que Deus falou por seu Filho (Hebreus 1.1), organizada em quatro grupos conforme o assunto.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377440"/>
            <a:ext cx="5074920" cy="155448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257860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Biográficos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206240" y="2615184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Evangelhos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3063240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Mateus, Marcos, Lucas e João — a vida e o ministério de Jesus. Os três primeiros são os Sinópticos.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72200" y="2377440"/>
            <a:ext cx="5074920" cy="155448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6446520" y="257860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Histórico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555480" y="2615184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livro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46520" y="3063240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Atos dos Apóstolos — a história da Igreja primitiva e a propagação do Evangelho.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22960" y="4187952"/>
            <a:ext cx="5074920" cy="155448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43891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Epístolas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206240" y="442569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livros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97280" y="4873752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Romanos a Judas — a doutrina da Igreja, dirigida a igrejas, indivíduos e a todos os cristãos.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172200" y="4187952"/>
            <a:ext cx="5074920" cy="155448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8" name="Text 16"/>
          <p:cNvSpPr/>
          <p:nvPr/>
        </p:nvSpPr>
        <p:spPr>
          <a:xfrm>
            <a:off x="6446520" y="43891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Profético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555480" y="442569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livro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46520" y="4873752"/>
            <a:ext cx="4526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Apocalipse — a volta pessoal de Cristo e a consumação de todas as coisas.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BÍBLIA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25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CAPÍTULO DOIS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68096" y="1554480"/>
            <a:ext cx="3657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800" dirty="0"/>
          </a:p>
        </p:txBody>
      </p:sp>
      <p:sp>
        <p:nvSpPr>
          <p:cNvPr id="4" name="Shape 2"/>
          <p:cNvSpPr/>
          <p:nvPr/>
        </p:nvSpPr>
        <p:spPr>
          <a:xfrm>
            <a:off x="822960" y="3520440"/>
            <a:ext cx="777240" cy="27432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370332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4572000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“Toda Escritura divinamente inspirada é proveitosa para ensinar, redarguir, corrigir e instruir em justiça.” (2 Timóteo 3.16)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7635240" y="1371600"/>
            <a:ext cx="3703320" cy="12801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0" y="151790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Revelação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863840" y="19019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Deus comunica uma verdade antes desconhecida, que não poderia ser conhecida de outro modo.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635240" y="2834640"/>
            <a:ext cx="3703320" cy="12801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3" name="Text 11"/>
          <p:cNvSpPr/>
          <p:nvPr/>
        </p:nvSpPr>
        <p:spPr>
          <a:xfrm>
            <a:off x="7863840" y="298094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863840" y="336499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Espírito dirige os escritores para que registrem a verdade sem erro. Não admite graduação.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635240" y="4297680"/>
            <a:ext cx="3703320" cy="128016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0" y="444398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863840" y="482803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ajuda comum a todo cristão para entender as coisas de Deus. Admite graus (1 Co 2.14).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· A DOUTRINA CORRETA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 Plenária e Verbal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55555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Todas as palavras dos autógrafos originais foram inspiradas. Os escritores não foram máquinas: houve cooperação vital entre eles e o Espírito, que os capacitava com o seu próprio vocabulário.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2788920"/>
            <a:ext cx="2487168" cy="233172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301752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Verbal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069848" y="3566160"/>
            <a:ext cx="548640" cy="2743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3749040"/>
            <a:ext cx="20756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Todas as palavras são inspiradas.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3447288" y="2788920"/>
            <a:ext cx="2487168" cy="233172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0" name="Text 8"/>
          <p:cNvSpPr/>
          <p:nvPr/>
        </p:nvSpPr>
        <p:spPr>
          <a:xfrm>
            <a:off x="3675888" y="301752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Plenária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3694176" y="3566160"/>
            <a:ext cx="548640" cy="2743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12" name="Text 10"/>
          <p:cNvSpPr/>
          <p:nvPr/>
        </p:nvSpPr>
        <p:spPr>
          <a:xfrm>
            <a:off x="3675888" y="3749040"/>
            <a:ext cx="20756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Todas as partes, igualmente inspiradas.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071616" y="2788920"/>
            <a:ext cx="2487168" cy="233172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6300216" y="301752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Infalível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318504" y="3566160"/>
            <a:ext cx="548640" cy="2743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16" name="Text 14"/>
          <p:cNvSpPr/>
          <p:nvPr/>
        </p:nvSpPr>
        <p:spPr>
          <a:xfrm>
            <a:off x="6300216" y="3749040"/>
            <a:ext cx="20756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 questão de fé e moral é certa.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8695944" y="2788920"/>
            <a:ext cx="2487168" cy="2331720"/>
          </a:xfrm>
          <a:prstGeom prst="rect">
            <a:avLst/>
          </a:prstGeom>
          <a:solidFill>
            <a:srgbClr val="F7F1F1"/>
          </a:solidFill>
          <a:ln/>
        </p:spPr>
      </p:sp>
      <p:sp>
        <p:nvSpPr>
          <p:cNvPr id="18" name="Text 16"/>
          <p:cNvSpPr/>
          <p:nvPr/>
        </p:nvSpPr>
        <p:spPr>
          <a:xfrm>
            <a:off x="8924544" y="301752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Inerrante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8942832" y="3566160"/>
            <a:ext cx="548640" cy="27432"/>
          </a:xfrm>
          <a:prstGeom prst="rect">
            <a:avLst/>
          </a:prstGeom>
          <a:solidFill>
            <a:srgbClr val="AE1D20"/>
          </a:solidFill>
          <a:ln/>
        </p:spPr>
      </p:sp>
      <p:sp>
        <p:nvSpPr>
          <p:cNvPr id="20" name="Text 18"/>
          <p:cNvSpPr/>
          <p:nvPr/>
        </p:nvSpPr>
        <p:spPr>
          <a:xfrm>
            <a:off x="8924544" y="3749040"/>
            <a:ext cx="20756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 questão de ciência e história é certa.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822960" y="544068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9A9A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Teorias falsas — a rejeitar:  inspiração natural humana  ·  inspiração divina comum  ·  inspiração parcial  ·  inspiração apenas das ideias.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2296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AE1D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589520" y="635508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20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INSPIRAÇÃO DAS ESCRITURAS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2026-08-10T17:55:36Z</dcterms:created>
  <dcterms:modified xsi:type="dcterms:W3CDTF">2026-08-10T17:55:36Z</dcterms:modified>
</cp:coreProperties>
</file>